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77" r:id="rId4"/>
    <p:sldId id="257" r:id="rId5"/>
    <p:sldId id="260" r:id="rId6"/>
    <p:sldId id="261" r:id="rId7"/>
    <p:sldId id="263" r:id="rId8"/>
    <p:sldId id="282" r:id="rId9"/>
    <p:sldId id="270" r:id="rId10"/>
    <p:sldId id="262" r:id="rId11"/>
    <p:sldId id="266" r:id="rId12"/>
    <p:sldId id="265" r:id="rId13"/>
    <p:sldId id="281" r:id="rId14"/>
    <p:sldId id="259" r:id="rId15"/>
    <p:sldId id="276" r:id="rId16"/>
    <p:sldId id="269" r:id="rId17"/>
    <p:sldId id="267" r:id="rId18"/>
    <p:sldId id="268" r:id="rId19"/>
    <p:sldId id="272" r:id="rId20"/>
    <p:sldId id="278" r:id="rId21"/>
    <p:sldId id="274" r:id="rId22"/>
    <p:sldId id="273" r:id="rId23"/>
    <p:sldId id="275" r:id="rId24"/>
    <p:sldId id="283" r:id="rId25"/>
    <p:sldId id="279" r:id="rId26"/>
    <p:sldId id="280" r:id="rId27"/>
    <p:sldId id="271" r:id="rId28"/>
    <p:sldId id="26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11DFD-2B85-4784-AFF0-B0173B3AA524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B3FC-AD89-4564-B58D-16D58AF0A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C08-BE9F-43F9-BE34-E2988D39520A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C5E4-3B73-4A3E-B7ED-00CDA1B19EFF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565-4C7F-40C2-AFD4-FC81220751C8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2DA-DB2D-49A2-BBC3-DA99DEAA1B98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D6E-65E9-4660-974C-B6C83D6AC74B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9400-A309-46DA-BA58-847BCE0E7243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668C-96FE-4CEE-A9B6-2A5EA3608A18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D545-8824-4A1B-85A1-AAE5EF512448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FAF-0C54-4FBA-84F9-EC17315906E3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A62C-931C-4160-9267-42447FE03E76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A1F6-F9EE-4B89-B03C-1CC881CEA5A3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5291-F6B8-4797-9E89-1B91674F44D6}" type="datetime1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17E4-373E-4299-8BE5-65DCCC74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platt.edu/files/urce/Lange.pdf" TargetMode="External"/><Relationship Id="rId2" Type="http://schemas.openxmlformats.org/officeDocument/2006/relationships/hyperlink" Target="http://www.scirp.org/journal/PaperInformation.aspx?PaperID=253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ndfonline.com/doi/abs/10.1080/1065657X.2006.10702261?src=recsy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Low-Maintenance, Affordable </a:t>
            </a:r>
            <a:br>
              <a:rPr lang="en-US" dirty="0" smtClean="0"/>
            </a:br>
            <a:r>
              <a:rPr lang="en-US" dirty="0" smtClean="0"/>
              <a:t>Dual Bucket Worm Composter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7912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Pictured above: Indoor/Outdoor Dual Bucket Worm Composter</a:t>
            </a:r>
            <a:endParaRPr lang="en-US" sz="1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4191000" cy="365125"/>
          </a:xfrm>
        </p:spPr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 dirty="0"/>
          </a:p>
        </p:txBody>
      </p:sp>
      <p:pic>
        <p:nvPicPr>
          <p:cNvPr id="9" name="Content Placeholder 8" descr="I-O Worm Comp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10" t="13469" b="4034"/>
          <a:stretch>
            <a:fillRect/>
          </a:stretch>
        </p:blipFill>
        <p:spPr>
          <a:xfrm>
            <a:off x="3352801" y="1752600"/>
            <a:ext cx="1905000" cy="2854144"/>
          </a:xfrm>
        </p:spPr>
      </p:pic>
      <p:sp>
        <p:nvSpPr>
          <p:cNvPr id="10" name="TextBox 9"/>
          <p:cNvSpPr txBox="1"/>
          <p:nvPr/>
        </p:nvSpPr>
        <p:spPr>
          <a:xfrm>
            <a:off x="1295400" y="4953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Solution for Urban/Suburban Composting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The Indoor/Outdoor Dual Bucket Worm Composter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Indoor/Outdoor Dual Bucket Worm Composter provides a solution to the barriers to wider acceptance of composting.</a:t>
            </a:r>
          </a:p>
          <a:p>
            <a:r>
              <a:rPr lang="en-US" dirty="0" smtClean="0"/>
              <a:t>A 3-gallon food-grade plastic (HDPE #2) rests inside a 5-gallon plastic bucket equipped with two, 2-inch screened vents (</a:t>
            </a:r>
            <a:r>
              <a:rPr lang="en-US" dirty="0" err="1" smtClean="0"/>
              <a:t>soffets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2.5-gallon bucket is perforated at 2-3 inch intervals with a ¼ drill. </a:t>
            </a:r>
            <a:endParaRPr lang="en-US" dirty="0"/>
          </a:p>
          <a:p>
            <a:pPr lvl="1"/>
            <a:r>
              <a:rPr lang="en-US" dirty="0" smtClean="0"/>
              <a:t>A circle of window screening is placed on this bucket’s floor</a:t>
            </a:r>
          </a:p>
          <a:p>
            <a:pPr lvl="1"/>
            <a:r>
              <a:rPr lang="en-US" dirty="0" smtClean="0"/>
              <a:t>Two 1-inch vents are installed around the top of the bucket just below the lid</a:t>
            </a:r>
          </a:p>
          <a:p>
            <a:pPr lvl="1"/>
            <a:r>
              <a:rPr lang="en-US" dirty="0" smtClean="0"/>
              <a:t>The lid is secured tightly with a 10-inch bungee cord.</a:t>
            </a:r>
          </a:p>
          <a:p>
            <a:pPr lvl="1"/>
            <a:r>
              <a:rPr lang="en-US" dirty="0" smtClean="0"/>
              <a:t>It is secured to the 5-gallon bucket in a hole cut in its lid</a:t>
            </a:r>
          </a:p>
          <a:p>
            <a:r>
              <a:rPr lang="en-US" dirty="0" smtClean="0"/>
              <a:t>Materials for the Dual Bucket Worm Composter can be purchased for under $15. Coir can be purchased for about $2 per 9 oz. brick. Red wiggler worms are available online for $15-$20 per 250 plus shipping.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Bucket Worm Composter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Complete dual bucket worm composter ready for indoor usage</a:t>
            </a:r>
            <a:endParaRPr lang="en-US" dirty="0"/>
          </a:p>
        </p:txBody>
      </p:sp>
      <p:pic>
        <p:nvPicPr>
          <p:cNvPr id="7" name="Content Placeholder 6" descr="Indoor and Outdoor worm composte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8860" t="8193" r="47191" b="4630"/>
          <a:stretch>
            <a:fillRect/>
          </a:stretch>
        </p:blipFill>
        <p:spPr>
          <a:xfrm>
            <a:off x="990600" y="2438400"/>
            <a:ext cx="2291862" cy="331046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Inner bucket in raised bed during growing season (note the shaded location)</a:t>
            </a:r>
            <a:endParaRPr lang="en-US" dirty="0"/>
          </a:p>
        </p:txBody>
      </p:sp>
      <p:pic>
        <p:nvPicPr>
          <p:cNvPr id="8" name="Content Placeholder 7" descr="WC in groun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35476"/>
          <a:stretch>
            <a:fillRect/>
          </a:stretch>
        </p:blipFill>
        <p:spPr>
          <a:xfrm>
            <a:off x="4800600" y="2286000"/>
            <a:ext cx="3019747" cy="3463925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Indoor/Outdoor worm composter views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Inner bucket with vents and screening in base</a:t>
            </a:r>
            <a:endParaRPr lang="en-US" dirty="0"/>
          </a:p>
        </p:txBody>
      </p:sp>
      <p:pic>
        <p:nvPicPr>
          <p:cNvPr id="13" name="Content Placeholder 12" descr="Inner Bucket of Outdoor Worm Compos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Inner 2.5-gallon bucket above 5-gallon outer bucket</a:t>
            </a:r>
            <a:endParaRPr lang="en-US" dirty="0"/>
          </a:p>
        </p:txBody>
      </p:sp>
      <p:pic>
        <p:nvPicPr>
          <p:cNvPr id="12" name="Content Placeholder 11" descr="Outdoor Worm Composter (2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10526"/>
          <a:stretch>
            <a:fillRect/>
          </a:stretch>
        </p:blipFill>
        <p:spPr>
          <a:xfrm>
            <a:off x="5554612" y="2590800"/>
            <a:ext cx="2222600" cy="3535363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Indoor/Outdoor Worm Composter in Winter Mode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Composter is placed on a seedling heat mat that can be activated in cold weather in a garage or power-equipped out-building.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cloth cover is placed over the composter to retain heat which should keep the inner bucket between          65 -75° F on even the coldest days.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Composter may be employed throughout late fall, winter and early spring and finished worm compost may be retained in a separate container until spring soil preparation.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C:\Users\charles\Documents\Strat Garden\Inground Worm Composter\IO Composter Winter form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65" t="16165" b="8327"/>
          <a:stretch>
            <a:fillRect/>
          </a:stretch>
        </p:blipFill>
        <p:spPr bwMode="auto">
          <a:xfrm>
            <a:off x="4648200" y="1524000"/>
            <a:ext cx="3128913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 Worm Composter Function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Inner bucket has a large population (200-300) of red wiggler worms for rapid processing of worm compost</a:t>
            </a:r>
          </a:p>
          <a:p>
            <a:r>
              <a:rPr lang="en-US" dirty="0" smtClean="0"/>
              <a:t>Worms should be fed chopped (human bite size) vegetable/fruit scraps.</a:t>
            </a:r>
          </a:p>
          <a:p>
            <a:r>
              <a:rPr lang="en-US" dirty="0" smtClean="0"/>
              <a:t>Prior to being placed in the worm composter, scraps should be secured in a 1 quart air-tight plastic container. This prevents insect pest (e.g. fruit flies) from laying eggs and infesting the composter. </a:t>
            </a:r>
          </a:p>
          <a:p>
            <a:r>
              <a:rPr lang="en-US" dirty="0" smtClean="0"/>
              <a:t>Drain excess liquid from the food scraps container prior to emptying it in the composter. Spread the scraps in a uniform layer across the surface of its contents.</a:t>
            </a:r>
          </a:p>
          <a:p>
            <a:r>
              <a:rPr lang="en-US" dirty="0" smtClean="0"/>
              <a:t>Cover each addition of food scraps with about 1/2 inch of hydrated coir (shredded coconut husk).</a:t>
            </a:r>
          </a:p>
          <a:p>
            <a:r>
              <a:rPr lang="en-US" dirty="0" smtClean="0"/>
              <a:t>The inner bucket can be used outdoors, buried up to its vents, in a raised bed, facilitating the disposal of food scraps. This will keep any pest or odor issues outdoors with continuous </a:t>
            </a:r>
            <a:r>
              <a:rPr lang="en-US" dirty="0" err="1" smtClean="0"/>
              <a:t>leachate</a:t>
            </a:r>
            <a:r>
              <a:rPr lang="en-US" dirty="0" smtClean="0"/>
              <a:t> disposal.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 Compost </a:t>
            </a:r>
            <a:r>
              <a:rPr lang="en-US" dirty="0" err="1" smtClean="0"/>
              <a:t>Leachate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Leachate</a:t>
            </a:r>
            <a:r>
              <a:rPr lang="en-US" dirty="0" smtClean="0"/>
              <a:t> is the dark liquid that drains to the bottom container of worm composters and is a combination of plant liquids and liquid runoff of the material and organisms in the composter. It can be rich in plant-available nutrients</a:t>
            </a:r>
            <a:r>
              <a:rPr lang="en-US" baseline="30000" dirty="0" smtClean="0"/>
              <a:t>3</a:t>
            </a:r>
            <a:r>
              <a:rPr lang="en-US" dirty="0" smtClean="0"/>
              <a:t> but tends to be anaerobic and can be a source of non-beneficial bacteria.</a:t>
            </a:r>
          </a:p>
          <a:p>
            <a:r>
              <a:rPr lang="en-US" dirty="0" smtClean="0"/>
              <a:t>This liquid is not compost tea, which can only be created in aerobic conditions with finished compost and an effective aeration system. </a:t>
            </a:r>
            <a:endParaRPr lang="en-US" dirty="0"/>
          </a:p>
          <a:p>
            <a:r>
              <a:rPr lang="en-US" dirty="0" smtClean="0"/>
              <a:t>Compost tea is extremely beneficial to plants, both as a soil and foliar additive, especially if actively aerated. </a:t>
            </a:r>
            <a:r>
              <a:rPr lang="en-US" dirty="0" err="1" smtClean="0"/>
              <a:t>Leachate</a:t>
            </a:r>
            <a:r>
              <a:rPr lang="en-US" dirty="0" smtClean="0"/>
              <a:t> may be added to a compost tea generator where the highly aerobic environment will neutralize any harmful bacteria.</a:t>
            </a:r>
          </a:p>
          <a:p>
            <a:r>
              <a:rPr lang="en-US" dirty="0" smtClean="0"/>
              <a:t>The In-Ground Composter allows this liquid to drain into the subsoil where is can be utilized by soil micro-organisms and not adversely affect crops in the raised bed.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Coir buffers compost moisture; it is pH neutral and can be consumed by worms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Dehydrated Coir – 9 0z. Block</a:t>
            </a:r>
            <a:endParaRPr lang="en-US" dirty="0"/>
          </a:p>
        </p:txBody>
      </p:sp>
      <p:pic>
        <p:nvPicPr>
          <p:cNvPr id="13" name="Content Placeholder 12" descr="Coir- 9 oz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8291" r="13242"/>
          <a:stretch>
            <a:fillRect/>
          </a:stretch>
        </p:blipFill>
        <p:spPr>
          <a:xfrm>
            <a:off x="609600" y="2438400"/>
            <a:ext cx="3505200" cy="3372254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Adding ½ gallon water creates 1 gallon plus of hydrated coir</a:t>
            </a:r>
            <a:endParaRPr lang="en-US" dirty="0"/>
          </a:p>
        </p:txBody>
      </p:sp>
      <p:pic>
        <p:nvPicPr>
          <p:cNvPr id="14" name="Content Placeholder 13" descr="Coi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25954" b="21977"/>
          <a:stretch>
            <a:fillRect/>
          </a:stretch>
        </p:blipFill>
        <p:spPr>
          <a:xfrm>
            <a:off x="4952999" y="2438400"/>
            <a:ext cx="3622015" cy="3352800"/>
          </a:xfr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Should/Should Not Be Added to a Worm Composter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These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Vegetable/Fruit Scraps</a:t>
            </a:r>
          </a:p>
          <a:p>
            <a:r>
              <a:rPr lang="en-US" dirty="0" smtClean="0"/>
              <a:t>Pasta, Bread</a:t>
            </a:r>
          </a:p>
          <a:p>
            <a:r>
              <a:rPr lang="en-US" dirty="0" smtClean="0"/>
              <a:t>Coffee Grounds</a:t>
            </a:r>
          </a:p>
          <a:p>
            <a:r>
              <a:rPr lang="en-US" dirty="0" smtClean="0"/>
              <a:t>Shredded Newspaper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      </a:t>
            </a:r>
            <a:r>
              <a:rPr lang="en-US" sz="1600" dirty="0" smtClean="0"/>
              <a:t>(Above recommendations designed to create finished worm compost as quickly as possible)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 Not Add These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Meat/Meat by products</a:t>
            </a:r>
          </a:p>
          <a:p>
            <a:r>
              <a:rPr lang="en-US" dirty="0" smtClean="0"/>
              <a:t>Dairy Products</a:t>
            </a:r>
          </a:p>
          <a:p>
            <a:r>
              <a:rPr lang="en-US" dirty="0" smtClean="0"/>
              <a:t>Oils</a:t>
            </a:r>
          </a:p>
          <a:p>
            <a:r>
              <a:rPr lang="en-US" dirty="0" smtClean="0"/>
              <a:t>Citrus</a:t>
            </a:r>
          </a:p>
          <a:p>
            <a:r>
              <a:rPr lang="en-US" dirty="0" smtClean="0"/>
              <a:t>Hot Peppers</a:t>
            </a:r>
          </a:p>
          <a:p>
            <a:r>
              <a:rPr lang="en-US" dirty="0" smtClean="0"/>
              <a:t>Thick rinds </a:t>
            </a:r>
            <a:r>
              <a:rPr lang="en-US" dirty="0" err="1" smtClean="0"/>
              <a:t>e.g</a:t>
            </a:r>
            <a:r>
              <a:rPr lang="en-US" dirty="0" smtClean="0"/>
              <a:t> watermelon</a:t>
            </a:r>
          </a:p>
          <a:p>
            <a:r>
              <a:rPr lang="en-US" dirty="0" smtClean="0"/>
              <a:t>Thick skin shavings e.g. squash</a:t>
            </a:r>
          </a:p>
          <a:p>
            <a:r>
              <a:rPr lang="en-US" dirty="0" smtClean="0"/>
              <a:t>Potato skins</a:t>
            </a:r>
          </a:p>
          <a:p>
            <a:r>
              <a:rPr lang="en-US" dirty="0" smtClean="0"/>
              <a:t>Corn Cobs</a:t>
            </a:r>
          </a:p>
          <a:p>
            <a:r>
              <a:rPr lang="en-US" dirty="0" smtClean="0"/>
              <a:t>Fruit pits, seeds</a:t>
            </a:r>
          </a:p>
          <a:p>
            <a:r>
              <a:rPr lang="en-US" dirty="0" smtClean="0"/>
              <a:t>Thick Stems e.g. banana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Charles Gill, CT Certified Master Composter, 2018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Scraps Added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Not This: Remove stalks and fruit stickers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This: Cutting up scraps accelerates composting</a:t>
            </a:r>
            <a:endParaRPr lang="en-US" dirty="0"/>
          </a:p>
        </p:txBody>
      </p:sp>
      <p:pic>
        <p:nvPicPr>
          <p:cNvPr id="9" name="Content Placeholder 6" descr="Properly sized food scrap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20746" t="14898" r="11356" b="4630"/>
          <a:stretch>
            <a:fillRect/>
          </a:stretch>
        </p:blipFill>
        <p:spPr>
          <a:xfrm>
            <a:off x="4645025" y="2803255"/>
            <a:ext cx="4041775" cy="2694527"/>
          </a:xfrm>
        </p:spPr>
      </p:pic>
      <p:pic>
        <p:nvPicPr>
          <p:cNvPr id="12" name="Content Placeholder 11" descr="091718134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8549" t="10662" r="6622" b="2895"/>
          <a:stretch>
            <a:fillRect/>
          </a:stretch>
        </p:blipFill>
        <p:spPr>
          <a:xfrm>
            <a:off x="457200" y="2667000"/>
            <a:ext cx="3657600" cy="27432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Worm Composter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Inner Bucket Setup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Place a minimum of 2 inches of hydrated coir in the base of the inner bucket.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 200-300 red wigglers in worm compost.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Cover the worms with at least an inch or two of hydrated coir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 1 quart of food scraps following advice on pages 13-14.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Alternate layers of coir and food scraps.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Worms will ascend, processing food scraps as they rise.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When bucket is full, remove the upper layers where most of the worms reside. Empty the remaining content on newspaper or plastic and return any stray worms to upper 1/3 portion.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Return the worms and unprocessed food scraps to the bucket; add coir as needed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Worm compost collected can be added to garden soil or used to create compost tea.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Repeat steps 3-6.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5562600" y="990600"/>
            <a:ext cx="2895600" cy="457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105400" y="4800600"/>
            <a:ext cx="2286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49530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 inches of  Hydrated Coir</a:t>
            </a:r>
            <a:endParaRPr lang="en-US" sz="1000" dirty="0"/>
          </a:p>
        </p:txBody>
      </p:sp>
      <p:sp>
        <p:nvSpPr>
          <p:cNvPr id="8" name="Right Brace 7"/>
          <p:cNvSpPr/>
          <p:nvPr/>
        </p:nvSpPr>
        <p:spPr>
          <a:xfrm>
            <a:off x="5181600" y="4267200"/>
            <a:ext cx="76200" cy="381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43434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200-300 worms in WC</a:t>
            </a:r>
            <a:endParaRPr lang="en-US" sz="1000" dirty="0"/>
          </a:p>
        </p:txBody>
      </p:sp>
      <p:sp>
        <p:nvSpPr>
          <p:cNvPr id="10" name="Right Brace 9"/>
          <p:cNvSpPr/>
          <p:nvPr/>
        </p:nvSpPr>
        <p:spPr>
          <a:xfrm>
            <a:off x="5105400" y="3810000"/>
            <a:ext cx="76200" cy="381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3800" y="38862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 quart food scraps</a:t>
            </a:r>
            <a:endParaRPr lang="en-US" sz="1000" dirty="0"/>
          </a:p>
        </p:txBody>
      </p:sp>
      <p:sp>
        <p:nvSpPr>
          <p:cNvPr id="12" name="Right Brace 11"/>
          <p:cNvSpPr/>
          <p:nvPr/>
        </p:nvSpPr>
        <p:spPr>
          <a:xfrm>
            <a:off x="5105400" y="3429000"/>
            <a:ext cx="45719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3505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 inch Hydrated Coir</a:t>
            </a:r>
            <a:endParaRPr lang="en-US" sz="1000" dirty="0"/>
          </a:p>
        </p:txBody>
      </p:sp>
      <p:sp>
        <p:nvSpPr>
          <p:cNvPr id="14" name="Right Brace 13"/>
          <p:cNvSpPr/>
          <p:nvPr/>
        </p:nvSpPr>
        <p:spPr>
          <a:xfrm>
            <a:off x="4953000" y="1447800"/>
            <a:ext cx="3810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1752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Alternating Layers of Food Scraps and Hydrated Coir</a:t>
            </a:r>
            <a:endParaRPr lang="en-US" sz="1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 have been using </a:t>
            </a:r>
            <a:r>
              <a:rPr lang="en-US" dirty="0" err="1" smtClean="0"/>
              <a:t>vermicomposting</a:t>
            </a:r>
            <a:r>
              <a:rPr lang="en-US" dirty="0" smtClean="0"/>
              <a:t> (worm composting) for over 20 years. </a:t>
            </a:r>
          </a:p>
          <a:p>
            <a:r>
              <a:rPr lang="en-US" dirty="0" smtClean="0"/>
              <a:t>Initially I purchased and used a multi-tray composter and then built my own multi-level bin composter; neither was truly satisfactory.</a:t>
            </a:r>
          </a:p>
          <a:p>
            <a:r>
              <a:rPr lang="en-US" dirty="0" smtClean="0"/>
              <a:t>The problems with these </a:t>
            </a:r>
            <a:r>
              <a:rPr lang="en-US" dirty="0" err="1" smtClean="0"/>
              <a:t>vermicomposters</a:t>
            </a:r>
            <a:r>
              <a:rPr lang="en-US" dirty="0" smtClean="0"/>
              <a:t> was the build up of moisture and </a:t>
            </a:r>
            <a:r>
              <a:rPr lang="en-US" dirty="0" err="1" smtClean="0"/>
              <a:t>leachate</a:t>
            </a:r>
            <a:r>
              <a:rPr lang="en-US" dirty="0" smtClean="0"/>
              <a:t>, which slowed compost formation and increased the presence of pests.</a:t>
            </a:r>
          </a:p>
          <a:p>
            <a:r>
              <a:rPr lang="en-US" dirty="0" smtClean="0"/>
              <a:t>Another issue was the aversion most people have with the idea of keeping worms inside their houses or dealing with them in any manner. (including my own family)</a:t>
            </a:r>
          </a:p>
          <a:p>
            <a:r>
              <a:rPr lang="en-US" dirty="0" smtClean="0"/>
              <a:t>The system proposed in this presentation would permit year-round composting with minimal maintenance.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Worm Compost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 the inner bucket is filled with processing food scraps, further additions should be slowed to allow worms to complete their digestion.</a:t>
            </a:r>
          </a:p>
          <a:p>
            <a:r>
              <a:rPr lang="en-US" dirty="0" smtClean="0"/>
              <a:t>The inner bucket should be removed from the outer bucket (or the soil) and the upper third  set aside. The lower 2/3 should be emptied onto a plastic sheet.</a:t>
            </a:r>
          </a:p>
          <a:p>
            <a:r>
              <a:rPr lang="en-US" dirty="0" smtClean="0"/>
              <a:t>Remove the worms and egg cocoons and place them with the upper third and return to the composter.</a:t>
            </a:r>
          </a:p>
          <a:p>
            <a:r>
              <a:rPr lang="en-US" dirty="0" smtClean="0"/>
              <a:t>Repeat the additions of food scraps and coir until the next harvest.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Worm Compost Harvested from an</a:t>
            </a:r>
            <a:br>
              <a:rPr lang="en-US" dirty="0" smtClean="0"/>
            </a:br>
            <a:r>
              <a:rPr lang="en-US" dirty="0" smtClean="0"/>
              <a:t>In-Ground Worm Composter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In-Ground Worm Composter and compost with worms removed</a:t>
            </a:r>
            <a:endParaRPr lang="en-US" dirty="0"/>
          </a:p>
        </p:txBody>
      </p:sp>
      <p:pic>
        <p:nvPicPr>
          <p:cNvPr id="10" name="Content Placeholder 9" descr="Harvesting Worm Compo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4026" b="29691"/>
          <a:stretch>
            <a:fillRect/>
          </a:stretch>
        </p:blipFill>
        <p:spPr>
          <a:xfrm>
            <a:off x="762000" y="2627222"/>
            <a:ext cx="3429000" cy="28214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 Up of Worm Compost </a:t>
            </a:r>
            <a:endParaRPr lang="en-US" dirty="0"/>
          </a:p>
        </p:txBody>
      </p:sp>
      <p:pic>
        <p:nvPicPr>
          <p:cNvPr id="11" name="Content Placeholder 10" descr="Close up of Worm Compos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22703" t="8209" r="9427"/>
          <a:stretch>
            <a:fillRect/>
          </a:stretch>
        </p:blipFill>
        <p:spPr>
          <a:xfrm>
            <a:off x="4961608" y="2743200"/>
            <a:ext cx="3605952" cy="27432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Worm Compost from In-Ground Composter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Moisture of compost is regulated by soil itself; raised bed generally provide a warmer and slightly drier compost</a:t>
            </a:r>
          </a:p>
          <a:p>
            <a:pPr lvl="1"/>
            <a:r>
              <a:rPr lang="en-US" dirty="0" smtClean="0"/>
              <a:t>This drier compost is easier to spread on garden beds and allows easier incorporation into the root zone</a:t>
            </a:r>
          </a:p>
          <a:p>
            <a:pPr lvl="1"/>
            <a:r>
              <a:rPr lang="en-US" dirty="0" smtClean="0"/>
              <a:t>Tray and bin worm composters produce compost with a much higher moisture level which impedes incorporation into garden soils.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Worm Compost Spread on a Raised Bed Prior to Incorporation into Root Zone</a:t>
            </a:r>
            <a:endParaRPr lang="en-US" dirty="0"/>
          </a:p>
        </p:txBody>
      </p:sp>
      <p:pic>
        <p:nvPicPr>
          <p:cNvPr id="12" name="Content Placeholder 11" descr="Worm Compost Spread on Raised B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9184" b="5723"/>
          <a:stretch>
            <a:fillRect/>
          </a:stretch>
        </p:blipFill>
        <p:spPr>
          <a:xfrm>
            <a:off x="3886200" y="1066800"/>
            <a:ext cx="4345936" cy="50292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Raised bed has been cleared of previous crops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Worm compost is lighter brown material on the surface of darker raised bed soil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This bed has been mulched with straw and has had no foot traffic or cultivation to compact the soil.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Bed was covered with porous cloth and greenhouse plastic much of the year, ensuring optimal soil structure and weed prevention.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 a result of these measure, the added worm compost was incorporated into the soil with just a leaf rake, leaving most of the soil profile undisturbed.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Worm Compost 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Worm compost can be utilized to create compost tea, which may be as beneficial to plants as the compost itself</a:t>
            </a:r>
          </a:p>
          <a:p>
            <a:r>
              <a:rPr lang="en-US" dirty="0" smtClean="0"/>
              <a:t>Aerated compost tea provides soil and plant surfaces with billions of beneficial microorganisms.</a:t>
            </a:r>
          </a:p>
          <a:p>
            <a:r>
              <a:rPr lang="en-US" dirty="0" smtClean="0"/>
              <a:t>Worm compost tea, either as a foliar or soil application, can prevent plant diseases and improve plant growth and development</a:t>
            </a:r>
            <a:r>
              <a:rPr lang="en-US" baseline="30000" dirty="0" smtClean="0"/>
              <a:t>4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Brewing Compost 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Optimal Compost Tea Generation can be achieved with 1 pound of worm compost per 5 gallons of de-chlorinated water</a:t>
            </a:r>
            <a:r>
              <a:rPr lang="en-US" baseline="30000" dirty="0" smtClean="0"/>
              <a:t>4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Research indicates 0.8L/min. of air are required to keep compost tea actively aerated (&gt;5 </a:t>
            </a:r>
            <a:r>
              <a:rPr lang="en-US" dirty="0" err="1" smtClean="0"/>
              <a:t>ppm</a:t>
            </a:r>
            <a:r>
              <a:rPr lang="en-US" dirty="0" smtClean="0"/>
              <a:t> dissolved 0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5</a:t>
            </a:r>
          </a:p>
          <a:p>
            <a:r>
              <a:rPr lang="en-US" dirty="0" smtClean="0"/>
              <a:t>Dr. Elaine Hingham demonstrated that dissolved 0</a:t>
            </a:r>
            <a:r>
              <a:rPr lang="en-US" baseline="-25000" dirty="0" smtClean="0"/>
              <a:t>2</a:t>
            </a:r>
            <a:r>
              <a:rPr lang="en-US" dirty="0" smtClean="0"/>
              <a:t> levels below 6 </a:t>
            </a:r>
            <a:r>
              <a:rPr lang="en-US" dirty="0" err="1" smtClean="0"/>
              <a:t>ppm</a:t>
            </a:r>
            <a:r>
              <a:rPr lang="en-US" dirty="0" smtClean="0"/>
              <a:t> will decrease beneficial bacteria populations</a:t>
            </a:r>
            <a:r>
              <a:rPr lang="en-US" baseline="30000" dirty="0" smtClean="0"/>
              <a:t>4</a:t>
            </a:r>
          </a:p>
          <a:p>
            <a:r>
              <a:rPr lang="en-US" dirty="0" smtClean="0"/>
              <a:t>While research varies, actively aerated compost tea (AACT) requires about 48 hours of aeration in order to provide optimal micro-organism population and elimination of potential harmful anaerobic bacteria</a:t>
            </a:r>
            <a:r>
              <a:rPr lang="en-US" baseline="30000" dirty="0" smtClean="0"/>
              <a:t>4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Compost tea can be directly applied to soils and plants or  at a 1:1 dilution with de-chlorinated water</a:t>
            </a:r>
            <a:r>
              <a:rPr lang="en-US" baseline="30000" dirty="0" smtClean="0"/>
              <a:t>4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Compost Tea Generator</a:t>
            </a:r>
            <a:endParaRPr lang="en-US" dirty="0"/>
          </a:p>
        </p:txBody>
      </p:sp>
      <p:pic>
        <p:nvPicPr>
          <p:cNvPr id="9" name="Content Placeholder 8" descr="Compost Tea Generato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0043"/>
          <a:stretch>
            <a:fillRect/>
          </a:stretch>
        </p:blipFill>
        <p:spPr>
          <a:xfrm>
            <a:off x="4419600" y="1143000"/>
            <a:ext cx="3292376" cy="467995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This is a basic compost tea generator consisting of:</a:t>
            </a:r>
          </a:p>
          <a:p>
            <a:pPr>
              <a:buFontTx/>
              <a:buChar char="-"/>
            </a:pPr>
            <a:r>
              <a:rPr lang="en-US" dirty="0" smtClean="0"/>
              <a:t>A 5 gallon food grade plastic bucket and lid</a:t>
            </a:r>
          </a:p>
          <a:p>
            <a:pPr>
              <a:buFontTx/>
              <a:buChar char="-"/>
            </a:pPr>
            <a:r>
              <a:rPr lang="en-US" dirty="0" smtClean="0"/>
              <a:t>A high-volume air pump (this one is rated at 571 gallons/hour or 9.5 gallons/min)</a:t>
            </a:r>
          </a:p>
          <a:p>
            <a:pPr>
              <a:buFontTx/>
              <a:buChar char="-"/>
            </a:pPr>
            <a:r>
              <a:rPr lang="en-US" dirty="0" smtClean="0"/>
              <a:t>A large bubble aerator (smaller bubbles in the 1mm range can injure beneficial microbes) which will aerate and agitate the mixture.</a:t>
            </a:r>
          </a:p>
          <a:p>
            <a:pPr>
              <a:buFontTx/>
              <a:buChar char="-"/>
            </a:pPr>
            <a:r>
              <a:rPr lang="en-US" dirty="0" smtClean="0"/>
              <a:t>A porous, sealable, food-grade nylon bag that will hold up to 3 pounds of worm compost and hangs suspended in the bucket by an attached cord</a:t>
            </a:r>
          </a:p>
          <a:p>
            <a:pPr>
              <a:buFontTx/>
              <a:buChar char="-"/>
            </a:pPr>
            <a:r>
              <a:rPr lang="en-US" dirty="0" smtClean="0"/>
              <a:t>The compost tea bucket is filled  4 gallons (to allow space for foaming which will occur) of de-chlorinated water obtained from a garden hose attached to a chlorine filter.</a:t>
            </a:r>
          </a:p>
          <a:p>
            <a:pPr>
              <a:buFontTx/>
              <a:buChar char="-"/>
            </a:pPr>
            <a:r>
              <a:rPr lang="en-US" dirty="0" smtClean="0"/>
              <a:t>Aerator is run for a minimum of 48 hours to create optimal populations of beneficial aerobic bacteria and eliminate any anaerobic and facultative anaerobic bacteria.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00" y="19812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76600" y="2286000"/>
            <a:ext cx="2286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6600" y="2971800"/>
            <a:ext cx="13716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00400" y="3886200"/>
            <a:ext cx="3352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Worm Composting is an attractive alternative to conventional composting where space, knowledge and a commitment to maintain a compost pile are lacking.</a:t>
            </a:r>
          </a:p>
          <a:p>
            <a:r>
              <a:rPr lang="en-US" dirty="0" smtClean="0"/>
              <a:t>Worm Compost and Compost Tea are superior  amendments for plant growth, disease resistance and water retention.</a:t>
            </a:r>
          </a:p>
          <a:p>
            <a:r>
              <a:rPr lang="en-US" dirty="0" smtClean="0"/>
              <a:t>Worm Composting requires less maintenance and can be used immediately upon its completion unlike conventional compost.</a:t>
            </a:r>
          </a:p>
          <a:p>
            <a:r>
              <a:rPr lang="en-US" dirty="0" smtClean="0"/>
              <a:t>The Indoor/Outdoor Dual Bucket Worm Composter largely eliminated the barriers and concerns for those seeking </a:t>
            </a:r>
            <a:r>
              <a:rPr lang="en-US" smtClean="0"/>
              <a:t>to pursue composting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000" baseline="30000" dirty="0" smtClean="0"/>
              <a:t>  1  </a:t>
            </a:r>
            <a:r>
              <a:rPr lang="en-US" sz="2100" dirty="0" smtClean="0"/>
              <a:t>The Wonders of Earthworms &amp; Its </a:t>
            </a:r>
            <a:r>
              <a:rPr lang="en-US" sz="2100" dirty="0" err="1" smtClean="0"/>
              <a:t>Vermicompost</a:t>
            </a:r>
            <a:r>
              <a:rPr lang="en-US" sz="2100" dirty="0" smtClean="0"/>
              <a:t> in Farm Production…, </a:t>
            </a:r>
            <a:r>
              <a:rPr lang="en-US" sz="2000" dirty="0" smtClean="0"/>
              <a:t>Agricultural Sciences Vol. 1, No. 2 2010</a:t>
            </a:r>
            <a:endParaRPr lang="en-US" sz="20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http://www.scirp.org/journal/PaperInformation.aspx?PaperID=2538</a:t>
            </a:r>
            <a:endParaRPr lang="en-US" sz="1800" dirty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baseline="30000" dirty="0" smtClean="0"/>
              <a:t>  2   </a:t>
            </a:r>
            <a:r>
              <a:rPr lang="en-US" sz="2100" dirty="0" smtClean="0"/>
              <a:t>A Comparison Analysis of </a:t>
            </a:r>
            <a:r>
              <a:rPr lang="en-US" sz="2100" dirty="0" err="1" smtClean="0"/>
              <a:t>Vermicomposting</a:t>
            </a:r>
            <a:r>
              <a:rPr lang="en-US" sz="2100" dirty="0" smtClean="0"/>
              <a:t> Strategies in Food Substrates with an Emphasis on Nutrient Value and Reproduction, </a:t>
            </a:r>
            <a:r>
              <a:rPr lang="en-US" sz="2000" dirty="0" smtClean="0"/>
              <a:t>University of Wisconsin, Platteville</a:t>
            </a:r>
          </a:p>
          <a:p>
            <a:r>
              <a:rPr lang="en-US" sz="1800" dirty="0" smtClean="0">
                <a:hlinkClick r:id="rId3"/>
              </a:rPr>
              <a:t>https://www.uwplatt.edu/files/urce/Lange.pdf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800" baseline="30000" dirty="0" smtClean="0"/>
              <a:t> 3 </a:t>
            </a:r>
            <a:r>
              <a:rPr lang="en-US" sz="1800" dirty="0" smtClean="0"/>
              <a:t>  </a:t>
            </a:r>
            <a:r>
              <a:rPr lang="en-US" sz="2100" dirty="0" smtClean="0"/>
              <a:t>Potential of </a:t>
            </a:r>
            <a:r>
              <a:rPr lang="en-US" sz="2100" dirty="0" err="1" smtClean="0"/>
              <a:t>Vermicomposting</a:t>
            </a:r>
            <a:r>
              <a:rPr lang="en-US" sz="2100" dirty="0" smtClean="0"/>
              <a:t> </a:t>
            </a:r>
            <a:r>
              <a:rPr lang="en-US" sz="2100" dirty="0" err="1" smtClean="0"/>
              <a:t>Leachate</a:t>
            </a:r>
            <a:r>
              <a:rPr lang="en-US" sz="2100" dirty="0" smtClean="0"/>
              <a:t> as Organic Foliar Fertilizer and Nutrient Solution… </a:t>
            </a:r>
            <a:r>
              <a:rPr lang="en-US" sz="1800" dirty="0" smtClean="0"/>
              <a:t>2012 2nd International Conference on Environment and </a:t>
            </a:r>
            <a:r>
              <a:rPr lang="en-US" sz="1800" dirty="0" err="1" smtClean="0"/>
              <a:t>BioScience</a:t>
            </a:r>
            <a:r>
              <a:rPr lang="en-US" sz="1800" dirty="0" smtClean="0"/>
              <a:t> IPCBEE vol.44 (2012)</a:t>
            </a:r>
            <a:endParaRPr lang="en-US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http://www.ipcbee.com/vol44/010-ICEBS2012-F00019.pdf</a:t>
            </a:r>
          </a:p>
          <a:p>
            <a:endParaRPr lang="en-US" sz="1300" dirty="0">
              <a:hlinkClick r:id="rId2"/>
            </a:endParaRPr>
          </a:p>
          <a:p>
            <a:pPr>
              <a:buNone/>
            </a:pPr>
            <a:r>
              <a:rPr lang="en-US" sz="2800" baseline="30000" dirty="0" smtClean="0"/>
              <a:t>4</a:t>
            </a:r>
            <a:r>
              <a:rPr lang="en-US" sz="3000" baseline="30000" dirty="0" smtClean="0"/>
              <a:t> </a:t>
            </a:r>
            <a:r>
              <a:rPr lang="en-US" sz="2100" dirty="0" smtClean="0"/>
              <a:t>The Compost Tea Brew Manual, 5th Edition, 2002 Elaine R. Hingham, PhD, p. 36</a:t>
            </a:r>
            <a:br>
              <a:rPr lang="en-US" sz="2100" dirty="0" smtClean="0"/>
            </a:br>
            <a:endParaRPr lang="en-US" sz="2100" dirty="0" smtClean="0"/>
          </a:p>
          <a:p>
            <a:pPr>
              <a:buNone/>
            </a:pPr>
            <a:r>
              <a:rPr lang="en-US" sz="2800" baseline="30000" dirty="0" smtClean="0"/>
              <a:t>5</a:t>
            </a:r>
            <a:r>
              <a:rPr lang="en-US" sz="2100" b="1" dirty="0" smtClean="0"/>
              <a:t> </a:t>
            </a:r>
            <a:r>
              <a:rPr lang="en-US" sz="2100" dirty="0" smtClean="0"/>
              <a:t>Effects </a:t>
            </a:r>
            <a:r>
              <a:rPr lang="en-US" sz="2100" dirty="0"/>
              <a:t>of Aeration, Molasses, Kelp, Compost Type, And Carrot Juice on the Growth of </a:t>
            </a:r>
            <a:r>
              <a:rPr lang="en-US" sz="2100" i="1" dirty="0"/>
              <a:t>Escherichia </a:t>
            </a:r>
            <a:r>
              <a:rPr lang="en-US" sz="2100" i="1" dirty="0" smtClean="0"/>
              <a:t>Coli </a:t>
            </a:r>
            <a:r>
              <a:rPr lang="en-US" sz="2100" dirty="0" smtClean="0"/>
              <a:t>in </a:t>
            </a:r>
            <a:r>
              <a:rPr lang="en-US" sz="2100" dirty="0"/>
              <a:t>Compost </a:t>
            </a:r>
            <a:r>
              <a:rPr lang="en-US" sz="2100" dirty="0" smtClean="0"/>
              <a:t>Teas </a:t>
            </a:r>
            <a:r>
              <a:rPr lang="en-US" sz="2100" b="1" dirty="0" smtClean="0"/>
              <a:t>, </a:t>
            </a:r>
            <a:r>
              <a:rPr lang="en-US" sz="1500" dirty="0" smtClean="0"/>
              <a:t>Journal Compost Science &amp; Utilization Volume 14, 2006 – 1</a:t>
            </a:r>
          </a:p>
          <a:p>
            <a:r>
              <a:rPr lang="en-US" sz="1500" dirty="0" smtClean="0">
                <a:hlinkClick r:id="rId4"/>
              </a:rPr>
              <a:t>https://www.tandfonline.com/doi/abs/10.1080/1065657X.2006.10702261?src=recsys</a:t>
            </a:r>
            <a:endParaRPr lang="en-US" sz="1500" dirty="0" smtClean="0"/>
          </a:p>
          <a:p>
            <a:endParaRPr lang="en-US" sz="1500" dirty="0"/>
          </a:p>
          <a:p>
            <a:pPr>
              <a:buNone/>
            </a:pPr>
            <a:r>
              <a:rPr lang="en-US" sz="3100" baseline="30000" dirty="0" smtClean="0"/>
              <a:t>6</a:t>
            </a:r>
            <a:r>
              <a:rPr lang="en-US" sz="1500" dirty="0" smtClean="0"/>
              <a:t>  </a:t>
            </a:r>
            <a:r>
              <a:rPr lang="en-US" sz="2100" dirty="0" smtClean="0"/>
              <a:t>Agronomic Impact Studies of </a:t>
            </a:r>
            <a:r>
              <a:rPr lang="en-US" sz="2100" dirty="0" err="1" smtClean="0"/>
              <a:t>Vermicompost</a:t>
            </a:r>
            <a:r>
              <a:rPr lang="en-US" sz="2100" dirty="0" smtClean="0"/>
              <a:t> </a:t>
            </a:r>
            <a:r>
              <a:rPr lang="en-US" sz="2100" dirty="0" err="1" smtClean="0"/>
              <a:t>vis</a:t>
            </a:r>
            <a:r>
              <a:rPr lang="en-US" sz="2100" dirty="0" smtClean="0"/>
              <a:t>-a-</a:t>
            </a:r>
            <a:r>
              <a:rPr lang="en-US" sz="2100" dirty="0" err="1" smtClean="0"/>
              <a:t>vis</a:t>
            </a:r>
            <a:r>
              <a:rPr lang="en-US" sz="2100" dirty="0" smtClean="0"/>
              <a:t> Conventional Compost &amp; Chemical Fertilizer on Potted Wheat Crops </a:t>
            </a:r>
            <a:r>
              <a:rPr lang="en-US" sz="1300" dirty="0" smtClean="0"/>
              <a:t>(Griffith University, Brisbane, Australia 2008) Am-</a:t>
            </a:r>
            <a:r>
              <a:rPr lang="en-US" sz="1300" dirty="0" err="1" smtClean="0"/>
              <a:t>Euras</a:t>
            </a:r>
            <a:r>
              <a:rPr lang="en-US" sz="1300" dirty="0" smtClean="0"/>
              <a:t>. J. Agric. &amp; Environ. Sci., 5 (S): 01-55, 2009</a:t>
            </a:r>
          </a:p>
          <a:p>
            <a:pPr>
              <a:buNone/>
            </a:pPr>
            <a:endParaRPr lang="en-US" sz="1500" dirty="0"/>
          </a:p>
          <a:p>
            <a:endParaRPr lang="en-US" sz="1800" dirty="0" smtClean="0">
              <a:hlinkClick r:id="rId2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Obstacles to Conventional Composting in Suburban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Lack of space (average lot size in Fairfield, CT below     I-95 is less than 0.15 acre)</a:t>
            </a:r>
          </a:p>
          <a:p>
            <a:r>
              <a:rPr lang="en-US" dirty="0" smtClean="0"/>
              <a:t>Fear of attracting rodents or other pests</a:t>
            </a:r>
          </a:p>
          <a:p>
            <a:r>
              <a:rPr lang="en-US" dirty="0" smtClean="0"/>
              <a:t>Lack of knowledge of composting and its benefits</a:t>
            </a:r>
          </a:p>
          <a:p>
            <a:r>
              <a:rPr lang="en-US" dirty="0" smtClean="0"/>
              <a:t>Standard compost bins are smaller than the 1 cubic yard required to create and maintain the necessary </a:t>
            </a:r>
            <a:r>
              <a:rPr lang="en-US" dirty="0" err="1" smtClean="0"/>
              <a:t>thermophillic</a:t>
            </a:r>
            <a:r>
              <a:rPr lang="en-US" dirty="0" smtClean="0"/>
              <a:t> reaction and many do not function even under optimal conditions.</a:t>
            </a:r>
          </a:p>
          <a:p>
            <a:r>
              <a:rPr lang="en-US" dirty="0" smtClean="0"/>
              <a:t>Time and physical effort needed to ‘turn’ compost pile on a timely basis.</a:t>
            </a:r>
          </a:p>
          <a:p>
            <a:r>
              <a:rPr lang="en-US" dirty="0" smtClean="0"/>
              <a:t>A compost pile lies dormant for much of the late fall and winter, requiring alternative disposal of food waste.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Vermicomposting</a:t>
            </a:r>
            <a:r>
              <a:rPr lang="en-US" dirty="0" smtClean="0"/>
              <a:t> (Worm Composting)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Vermicomposting</a:t>
            </a:r>
            <a:r>
              <a:rPr lang="en-US" dirty="0" smtClean="0"/>
              <a:t> is the practice of using earthworms to process vegetal food scraps into a highly valuable source of plant nutrients. </a:t>
            </a:r>
          </a:p>
          <a:p>
            <a:r>
              <a:rPr lang="en-US" dirty="0" smtClean="0"/>
              <a:t>Unlike conventional composting which is </a:t>
            </a:r>
            <a:r>
              <a:rPr lang="en-US" dirty="0" err="1" smtClean="0"/>
              <a:t>thermophillic</a:t>
            </a:r>
            <a:r>
              <a:rPr lang="en-US" dirty="0" smtClean="0"/>
              <a:t> (requiring a heat generating bacterial process), </a:t>
            </a:r>
            <a:r>
              <a:rPr lang="en-US" dirty="0" err="1" smtClean="0"/>
              <a:t>vermicomposting</a:t>
            </a:r>
            <a:r>
              <a:rPr lang="en-US" dirty="0" smtClean="0"/>
              <a:t> is the product of earthworm activity, which employs a broad range of bacterial and worm digestive and physical processes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Worm and Conventional Composting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Worm Composting</a:t>
            </a:r>
          </a:p>
          <a:p>
            <a:pPr marL="914400" lvl="1" indent="-514350"/>
            <a:r>
              <a:rPr lang="en-US" dirty="0" smtClean="0"/>
              <a:t>Uses red wiggler earthworms and soil bacteria to process food scraps</a:t>
            </a:r>
          </a:p>
          <a:p>
            <a:pPr marL="914400" lvl="1" indent="-514350"/>
            <a:r>
              <a:rPr lang="en-US" dirty="0" smtClean="0"/>
              <a:t>Can work with any quantity of material, depending on # of worms.</a:t>
            </a:r>
          </a:p>
          <a:p>
            <a:pPr marL="914400" lvl="1" indent="-514350"/>
            <a:r>
              <a:rPr lang="en-US" dirty="0"/>
              <a:t>L</a:t>
            </a:r>
            <a:r>
              <a:rPr lang="en-US" dirty="0" smtClean="0"/>
              <a:t>ittle maintenance to work effectively</a:t>
            </a:r>
          </a:p>
          <a:p>
            <a:pPr marL="914400" lvl="1" indent="-514350"/>
            <a:r>
              <a:rPr lang="en-US" dirty="0" smtClean="0"/>
              <a:t>Can be used on plants upon completion of process</a:t>
            </a:r>
          </a:p>
          <a:p>
            <a:pPr marL="914400" lvl="1" indent="-514350"/>
            <a:r>
              <a:rPr lang="en-US" dirty="0" smtClean="0"/>
              <a:t>Can be accomplished indoors</a:t>
            </a:r>
          </a:p>
          <a:p>
            <a:pPr marL="914400" lvl="1" indent="-514350"/>
            <a:r>
              <a:rPr lang="en-US" dirty="0" smtClean="0"/>
              <a:t>Utilizes smaller quantities of more specific food waste and takes longer to complete the composting process.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Conventional Composting</a:t>
            </a:r>
          </a:p>
          <a:p>
            <a:pPr lvl="1"/>
            <a:r>
              <a:rPr lang="en-US" dirty="0" smtClean="0"/>
              <a:t>Needs </a:t>
            </a:r>
            <a:r>
              <a:rPr lang="en-US" dirty="0" err="1" smtClean="0"/>
              <a:t>thermophillic</a:t>
            </a:r>
            <a:r>
              <a:rPr lang="en-US" dirty="0" smtClean="0"/>
              <a:t> bacteria to breakdown material, usually yard waste.</a:t>
            </a:r>
          </a:p>
          <a:p>
            <a:pPr lvl="1"/>
            <a:r>
              <a:rPr lang="en-US" dirty="0" smtClean="0"/>
              <a:t>Requires at least 1 cu. yard of plant material to work effectively</a:t>
            </a:r>
          </a:p>
          <a:p>
            <a:pPr lvl="1"/>
            <a:r>
              <a:rPr lang="en-US" dirty="0" smtClean="0"/>
              <a:t>Requires frequent rotation to get entire pile engaged in active composting.</a:t>
            </a:r>
          </a:p>
          <a:p>
            <a:pPr lvl="1"/>
            <a:r>
              <a:rPr lang="en-US" dirty="0" smtClean="0"/>
              <a:t>Requires  a ‘curing’ period prior to using compost as a soil amendment</a:t>
            </a:r>
          </a:p>
          <a:p>
            <a:pPr lvl="1"/>
            <a:r>
              <a:rPr lang="en-US" dirty="0" smtClean="0"/>
              <a:t>Best created outdoors</a:t>
            </a:r>
          </a:p>
          <a:p>
            <a:pPr lvl="1"/>
            <a:r>
              <a:rPr lang="en-US" dirty="0" smtClean="0"/>
              <a:t>Capable of processing large quantities of plant matter in a shorter period of time.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Worm Composting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be created indoors/outdoors year-round.</a:t>
            </a:r>
          </a:p>
          <a:p>
            <a:r>
              <a:rPr lang="en-US" dirty="0" smtClean="0"/>
              <a:t>Requires little maintenance or attention</a:t>
            </a:r>
          </a:p>
          <a:p>
            <a:r>
              <a:rPr lang="en-US" dirty="0" smtClean="0"/>
              <a:t>Yields superior fertilizer for plant growth not only in terms of nutrients but also in terms of increased plant pest resistance and reduced water demand.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 Acts as a plant growth stimulator as it is rich in plant growth hormones, humus and bio-available nutrients.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Does not require the curing period of conventional compost; may be used immediately.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Nutrient Comparisons</a:t>
            </a:r>
            <a:br>
              <a:rPr lang="en-US" dirty="0" smtClean="0"/>
            </a:br>
            <a:r>
              <a:rPr lang="en-US" sz="3200" dirty="0" smtClean="0"/>
              <a:t>Worm vs. Conventional Compost</a:t>
            </a:r>
            <a:r>
              <a:rPr lang="en-US" sz="3200" baseline="30000" dirty="0" smtClean="0"/>
              <a:t>2</a:t>
            </a:r>
            <a:endParaRPr lang="en-US" baseline="30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692" y="2209800"/>
            <a:ext cx="6607908" cy="32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Worm Compost Results Compared to Chemical Fertilizer and Conventional Compost in Potted Wheat Development</a:t>
            </a:r>
            <a:r>
              <a:rPr lang="en-US" sz="2700" baseline="30000" dirty="0" smtClean="0"/>
              <a:t>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14" t="23571" r="35268" b="5717"/>
          <a:stretch>
            <a:fillRect/>
          </a:stretch>
        </p:blipFill>
        <p:spPr bwMode="auto">
          <a:xfrm>
            <a:off x="1676400" y="1620716"/>
            <a:ext cx="5257800" cy="424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to Improve Adoption of Worm Composting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 to Acceptance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Aversion to worms</a:t>
            </a:r>
          </a:p>
          <a:p>
            <a:r>
              <a:rPr lang="en-US" dirty="0" smtClean="0"/>
              <a:t>Fear of worms escaping composter</a:t>
            </a:r>
          </a:p>
          <a:p>
            <a:r>
              <a:rPr lang="en-US" dirty="0" smtClean="0"/>
              <a:t>Messy maintenance of most worm composters</a:t>
            </a:r>
          </a:p>
          <a:p>
            <a:r>
              <a:rPr lang="en-US" dirty="0" smtClean="0"/>
              <a:t>Accumulation and disposal of worm compost </a:t>
            </a:r>
            <a:r>
              <a:rPr lang="en-US" dirty="0" err="1" smtClean="0"/>
              <a:t>leachate</a:t>
            </a:r>
            <a:endParaRPr lang="en-US" dirty="0" smtClean="0"/>
          </a:p>
          <a:p>
            <a:r>
              <a:rPr lang="en-US" dirty="0" smtClean="0"/>
              <a:t>Possibility of insect pests esp. fruit flies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Elements Needed for Acceptable Worm Composter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 worms from escaping composter</a:t>
            </a:r>
          </a:p>
          <a:p>
            <a:r>
              <a:rPr lang="en-US" dirty="0" smtClean="0"/>
              <a:t>Easy maintenance</a:t>
            </a:r>
          </a:p>
          <a:p>
            <a:r>
              <a:rPr lang="en-US" dirty="0" smtClean="0"/>
              <a:t>Separate </a:t>
            </a:r>
            <a:r>
              <a:rPr lang="en-US" dirty="0" err="1" smtClean="0"/>
              <a:t>leachate</a:t>
            </a:r>
            <a:r>
              <a:rPr lang="en-US" dirty="0" smtClean="0"/>
              <a:t> from worm compost in an easily emptied container</a:t>
            </a:r>
          </a:p>
          <a:p>
            <a:r>
              <a:rPr lang="en-US" dirty="0" smtClean="0"/>
              <a:t>Prevent insect pests from proliferating inside and outside of composter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7E4-373E-4299-8BE5-65DCCC74A04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Charles Gill, CT Certified Master Composter, 2018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27725</TotalTime>
  <Words>2590</Words>
  <Application>Microsoft Office PowerPoint</Application>
  <PresentationFormat>On-screen Show (4:3)</PresentationFormat>
  <Paragraphs>241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Low-Maintenance, Affordable  Dual Bucket Worm Composter</vt:lpstr>
      <vt:lpstr>Background</vt:lpstr>
      <vt:lpstr>Obstacles to Conventional Composting in Suburban Locations</vt:lpstr>
      <vt:lpstr>What is Vermicomposting (Worm Composting)</vt:lpstr>
      <vt:lpstr>Differences Between Worm and Conventional Composting</vt:lpstr>
      <vt:lpstr>Advantages of Worm Composting</vt:lpstr>
      <vt:lpstr>Nutrient Comparisons Worm vs. Conventional Compost2</vt:lpstr>
      <vt:lpstr>Worm Compost Results Compared to Chemical Fertilizer and Conventional Compost in Potted Wheat Development6 </vt:lpstr>
      <vt:lpstr>Strategy to Improve Adoption of Worm Composting</vt:lpstr>
      <vt:lpstr>The Indoor/Outdoor Dual Bucket Worm Composter</vt:lpstr>
      <vt:lpstr>Dual Bucket Worm Composter</vt:lpstr>
      <vt:lpstr>Indoor/Outdoor worm composter views</vt:lpstr>
      <vt:lpstr>Indoor/Outdoor Worm Composter in Winter Mode</vt:lpstr>
      <vt:lpstr>Bucket Worm Composter Function</vt:lpstr>
      <vt:lpstr>Worm Compost Leachate</vt:lpstr>
      <vt:lpstr>Coir buffers compost moisture; it is pH neutral and can be consumed by worms</vt:lpstr>
      <vt:lpstr>What Should/Should Not Be Added to a Worm Composter</vt:lpstr>
      <vt:lpstr>Size of Scraps Added</vt:lpstr>
      <vt:lpstr>Setting Up the Worm Composter</vt:lpstr>
      <vt:lpstr>Harvesting Worm Compost</vt:lpstr>
      <vt:lpstr>Worm Compost Harvested from an In-Ground Worm Composter</vt:lpstr>
      <vt:lpstr>Advantages of Worm Compost from In-Ground Composter</vt:lpstr>
      <vt:lpstr>Worm Compost Spread on a Raised Bed Prior to Incorporation into Root Zone</vt:lpstr>
      <vt:lpstr>Benefits of Worm Compost Tea</vt:lpstr>
      <vt:lpstr>Brewing Compost Tea</vt:lpstr>
      <vt:lpstr>Basic Compost Tea Generator</vt:lpstr>
      <vt:lpstr>Summary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and Affordable  Worm Composting</dc:title>
  <dc:creator>charles</dc:creator>
  <cp:lastModifiedBy>charles</cp:lastModifiedBy>
  <cp:revision>19</cp:revision>
  <dcterms:created xsi:type="dcterms:W3CDTF">2018-09-17T02:47:18Z</dcterms:created>
  <dcterms:modified xsi:type="dcterms:W3CDTF">2018-12-10T18:44:48Z</dcterms:modified>
</cp:coreProperties>
</file>